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sldIdLst>
    <p:sldId id="256" r:id="rId5"/>
    <p:sldId id="301" r:id="rId6"/>
    <p:sldId id="302" r:id="rId7"/>
    <p:sldId id="303" r:id="rId8"/>
    <p:sldId id="304" r:id="rId9"/>
    <p:sldId id="264" r:id="rId10"/>
    <p:sldId id="306" r:id="rId11"/>
    <p:sldId id="312" r:id="rId12"/>
    <p:sldId id="310" r:id="rId13"/>
    <p:sldId id="307" r:id="rId14"/>
    <p:sldId id="308" r:id="rId15"/>
    <p:sldId id="309" r:id="rId16"/>
    <p:sldId id="305" r:id="rId17"/>
    <p:sldId id="311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93C"/>
    <a:srgbClr val="31326F"/>
    <a:srgbClr val="9DDFD3"/>
    <a:srgbClr val="DBF6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08" y="31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3A68C-F40A-4BB3-9234-26A53A0C0F17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2C939F-BFF8-4D54-9E21-7282F9A31B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120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933E2-F790-485A-9BB7-B9DF474D8B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5910795-67AD-44A2-8C03-0C0566D134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7DAB75-2E3E-4941-B2F8-2256BEFA7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fld id="{FF88AE85-322A-428E-8907-61AB49CFE541}" type="datetime1">
              <a:rPr lang="ko-KR" altLang="en-US" smtClean="0"/>
              <a:pPr/>
              <a:t>2023-10-11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5196A4-02E9-4489-B807-252930313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8B56FD-5BE6-467F-B4FE-FC203B668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fld id="{E8888EE5-90D1-494E-993A-DCBB47F35F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513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58866C-A000-41E4-B842-234C4FAE0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47AFB3-A64A-4995-A784-01355D816E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409B8C-DA32-49DE-B918-601DD2A2B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15735-9B9E-4E63-BE3D-6D2B60889C85}" type="datetime1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C92C04-58B4-4B66-BBA5-998D2640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1BC0C1-76F4-4576-BF3E-02C47043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8EE5-90D1-494E-993A-DCBB47F35F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172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F6BA950-945F-4666-AD4D-BFE43E1559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851584-503A-4E80-9E62-F1FDB0A901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6C3F92-F20A-4939-84DD-091A3C70F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3F8D-9599-4041-AB48-4089D6ADFF32}" type="datetime1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503E54-E850-4967-A249-2425D6803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5C58C0-8318-4544-B73B-E183DD9C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8EE5-90D1-494E-993A-DCBB47F35F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953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F6395-31A7-4072-B69B-D618E1284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F00F43-6E61-4D6F-A553-334C50089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FB3BEF-17AB-4EB3-8B54-C5AAA65C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fld id="{02F088EA-5119-43AD-A264-2D1481C9AAF1}" type="datetime1">
              <a:rPr lang="ko-KR" altLang="en-US" smtClean="0"/>
              <a:pPr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D45F8A-7B5A-4BBF-821C-5F7250A9E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633E49-CA7C-4BBE-AEE5-E347F6CE5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fld id="{E8888EE5-90D1-494E-993A-DCBB47F35FF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80D5A76C-9CE8-4B21-BA7D-0245C4EA5860}"/>
              </a:ext>
            </a:extLst>
          </p:cNvPr>
          <p:cNvSpPr/>
          <p:nvPr userDrawn="1"/>
        </p:nvSpPr>
        <p:spPr>
          <a:xfrm>
            <a:off x="0" y="365124"/>
            <a:ext cx="584200" cy="1168400"/>
          </a:xfrm>
          <a:custGeom>
            <a:avLst/>
            <a:gdLst>
              <a:gd name="connsiteX0" fmla="*/ 0 w 662782"/>
              <a:gd name="connsiteY0" fmla="*/ 0 h 1325564"/>
              <a:gd name="connsiteX1" fmla="*/ 662782 w 662782"/>
              <a:gd name="connsiteY1" fmla="*/ 662782 h 1325564"/>
              <a:gd name="connsiteX2" fmla="*/ 0 w 662782"/>
              <a:gd name="connsiteY2" fmla="*/ 1325564 h 132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2782" h="1325564">
                <a:moveTo>
                  <a:pt x="0" y="0"/>
                </a:moveTo>
                <a:cubicBezTo>
                  <a:pt x="366044" y="0"/>
                  <a:pt x="662782" y="296738"/>
                  <a:pt x="662782" y="662782"/>
                </a:cubicBezTo>
                <a:cubicBezTo>
                  <a:pt x="662782" y="1028826"/>
                  <a:pt x="366044" y="1325564"/>
                  <a:pt x="0" y="1325564"/>
                </a:cubicBez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35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EB4635-E764-48F8-85CD-5F1C45D64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6DB053-6D1A-4C0A-B232-203B9F1DA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F49E48-0B0E-4F97-9D38-C5567C9DA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fld id="{15257A8A-DE7F-4248-9ECB-0A8BC9241242}" type="datetime1">
              <a:rPr lang="ko-KR" altLang="en-US" smtClean="0"/>
              <a:pPr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730D42-5C80-43DC-983C-F6416AC84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A0B8DE-628A-425E-A271-38B9C4A3E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fld id="{E8888EE5-90D1-494E-993A-DCBB47F35F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769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0DDF3D-C42C-4BB4-81AE-7920DDA68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913D2B-5D54-45FB-83F9-F87F031EA2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E8BCBD-2B0C-4657-8F4E-74BF2EBDC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EF1D23-D1EC-43CC-904E-95C54C5DC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fld id="{DA212B2F-6A5A-4034-8B4A-86D222C6163F}" type="datetime1">
              <a:rPr lang="ko-KR" altLang="en-US" smtClean="0"/>
              <a:pPr/>
              <a:t>2023-10-11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01FD8E-87EB-499F-BD83-5854AA843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D431ED-DD61-4360-9D4A-F893E97C3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fld id="{E8888EE5-90D1-494E-993A-DCBB47F35F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562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24A779-F365-419A-AF96-85270A9DE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80EBC7-E1AF-4553-A5D7-5CEE138AE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5D5404F-1526-42FF-B543-86E2DBE94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931FA3-5A61-49D1-BC2A-DDEDF78D91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90D3AE0-CABA-403F-9C39-DFBE055654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B4FB85F-B757-49E3-8576-348AAA65F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fld id="{04A220BC-6F5B-47C7-98F4-F77B17218F17}" type="datetime1">
              <a:rPr lang="ko-KR" altLang="en-US" smtClean="0"/>
              <a:pPr/>
              <a:t>2023-10-11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1F1C9A5-1806-4F34-A742-6AC19E06A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18D89A2-01A9-420D-9365-124350E95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fld id="{E8888EE5-90D1-494E-993A-DCBB47F35F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741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E8AFD7-D1E1-4FC5-873B-94D870CD8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78CBF07-3981-4399-9A22-AA090E080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fld id="{BC971988-3A8F-48F7-9B50-2051A16FAC47}" type="datetime1">
              <a:rPr lang="ko-KR" altLang="en-US" smtClean="0"/>
              <a:pPr/>
              <a:t>2023-10-11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5693A65-5156-4D18-8D12-5631FF68A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625427-62AC-4560-BF18-64F494584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fld id="{E8888EE5-90D1-494E-993A-DCBB47F35F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575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9EB4F28-24B5-4FE6-8EA2-A00A8726F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98062-4476-496C-8F83-77684E33CF20}" type="datetime1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E2F2C8B-1B4F-4F8E-B287-D05B3272C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C4F601-9694-458C-831D-21718EF76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8EE5-90D1-494E-993A-DCBB47F35F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504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36B48B-A03D-44E7-8288-B8CB3FD60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DC1683-FCA1-4FD8-B96A-67CAEBC45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A1A351-32C6-4A4B-A9A1-75AD5A39A6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3AED43-B4C2-4C4F-B4AA-2C4B89847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56E42-4000-4FAA-BC59-684929054D1A}" type="datetime1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D8536F-2EC0-478B-BCF0-EF9D489B7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72FDE0-793E-40CB-A0CD-A9C03AD12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8EE5-90D1-494E-993A-DCBB47F35F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70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AAB882-02C8-4CB3-8133-90CE5B59D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531E370-E1ED-438E-9618-081559DDB3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6A4CF0-ED5F-4B32-B43D-80D296AF98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B2CBFC-F0F0-41A4-AA3C-6CC7F9C63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349A-5DC0-420B-9307-8C63133DC83A}" type="datetime1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1050D5-DE6A-4B5A-AA3F-F69E2EAFE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CC82A6-2CD4-479D-A8BB-796C6FF4C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8EE5-90D1-494E-993A-DCBB47F35F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632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A422A4B-E01A-4F49-8F49-89A4193E2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8282DB-5CF7-42CE-ADCD-A59CC37EF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64EEDC-6090-4B08-BFB8-1ABD5EDBF7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fld id="{6B682A73-3089-40BA-B1DC-79D0ADD2CA89}" type="datetime1">
              <a:rPr lang="ko-KR" altLang="en-US" smtClean="0"/>
              <a:pPr/>
              <a:t>2023-10-11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FB2D41-3970-4022-8BAE-B6E0A2AB5E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10EC4C-B0EC-4459-878C-D1A7637D1D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fld id="{E8888EE5-90D1-494E-993A-DCBB47F35FF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1631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oPubWorld돋움체 Bold" panose="00000800000000000000" pitchFamily="2" charset="-127"/>
          <a:ea typeface="KoPubWorld돋움체 Bold" panose="00000800000000000000" pitchFamily="2" charset="-127"/>
          <a:cs typeface="KoPubWorld돋움체 Bold" panose="00000800000000000000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pdf/1706.03762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rxiv.org/pdf/2005.14165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arxiv.org/pdf/2109.01652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cdn.openai.com/papers/Training_language_models_to_follow_instructions_with_human_feedback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listicai.com/blog/from-transformer-architecture-to-prompt-engineerin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81D8A0-DC82-4B59-A24E-25CB2053E7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LLM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5BE1515-ACAC-4BAB-86A3-073954E9B4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bg1"/>
                </a:solidFill>
              </a:rPr>
              <a:t>Taemin</a:t>
            </a:r>
            <a:r>
              <a:rPr lang="en-US" altLang="ko-KR" dirty="0">
                <a:solidFill>
                  <a:schemeClr val="bg1"/>
                </a:solidFill>
              </a:rPr>
              <a:t> Lee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2023.10.12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667354-5544-4FE4-83AD-5E0C7AF1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8EE5-90D1-494E-993A-DCBB47F35FF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5853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FA2834-AF74-4AE6-B2AD-8C14AD7A4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Language Model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F2381D-FAC3-4154-9C62-9FBD6F813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Transformer Architecture (2017)</a:t>
            </a:r>
          </a:p>
          <a:p>
            <a:pPr lvl="1"/>
            <a:r>
              <a:rPr lang="ko-KR" altLang="en-US" dirty="0"/>
              <a:t>신경망 기반</a:t>
            </a:r>
            <a:endParaRPr lang="en-US" altLang="ko-KR" dirty="0"/>
          </a:p>
          <a:p>
            <a:pPr lvl="1"/>
            <a:r>
              <a:rPr lang="ko-KR" altLang="en-US" dirty="0"/>
              <a:t>인코더</a:t>
            </a:r>
            <a:r>
              <a:rPr lang="en-US" altLang="ko-KR" dirty="0"/>
              <a:t>-</a:t>
            </a:r>
            <a:r>
              <a:rPr lang="ko-KR" altLang="en-US" dirty="0" err="1"/>
              <a:t>디코더</a:t>
            </a:r>
            <a:r>
              <a:rPr lang="ko-KR" altLang="en-US" dirty="0"/>
              <a:t> 모델</a:t>
            </a:r>
            <a:endParaRPr lang="en-US" altLang="ko-KR" dirty="0"/>
          </a:p>
          <a:p>
            <a:pPr lvl="1"/>
            <a:r>
              <a:rPr lang="ko-KR" altLang="en-US" dirty="0" err="1"/>
              <a:t>어텐션</a:t>
            </a:r>
            <a:r>
              <a:rPr lang="ko-KR" altLang="en-US" dirty="0"/>
              <a:t> 구조 확립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CD7238-BFAD-4008-AF83-96A29ABCE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8EE5-90D1-494E-993A-DCBB47F35FF0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D06EF7-3152-4EB7-BB26-756CA5CC4ABD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arxiv.org/pdf/1706.03762.pdf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AA3F12-A083-4842-B02F-8BAF5846B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931" y="475457"/>
            <a:ext cx="5155879" cy="57912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5AD943C-7336-440C-A111-BF9C66AD9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718" y="1505938"/>
            <a:ext cx="4706304" cy="480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067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FA2834-AF74-4AE6-B2AD-8C14AD7A4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Language Model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F2381D-FAC3-4154-9C62-9FBD6F813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Transformer Architecture (2017)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CD7238-BFAD-4008-AF83-96A29ABCE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8EE5-90D1-494E-993A-DCBB47F35FF0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68398EC-9C26-4CED-B09B-FF06737CE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8713" y="4482"/>
            <a:ext cx="3072967" cy="31377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7F7438-54DB-468A-95B2-47526E045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67" y="2232691"/>
            <a:ext cx="8638175" cy="462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186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A1BDFF-B2F7-48BA-B87C-BED059969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Language</a:t>
            </a:r>
            <a:r>
              <a:rPr lang="ko-KR" altLang="en-US" dirty="0"/>
              <a:t> </a:t>
            </a:r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92C999-4F27-492A-B260-865331DAD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Transformer Architecture (2017)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0DB764-C700-4CA4-858D-DC99DC8AC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8EE5-90D1-494E-993A-DCBB47F35FF0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FB80C3-8A62-4545-94CA-54F85F957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177" y="3502905"/>
            <a:ext cx="9821646" cy="23625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47EA4D-4ABE-4C60-A370-41FE16CFE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8713" y="4482"/>
            <a:ext cx="3072967" cy="313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643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BF2E82-344B-4448-A5E3-8CFE3955BE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FB2F87-7508-4D49-8A52-B5FD0A3F6E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Large Language Model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881545-B359-489E-A82E-86A22E636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8EE5-90D1-494E-993A-DCBB47F35FF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661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AFEA85-733E-4496-A1FE-BDA87FD96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Large Language Model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E2E071-03D5-4D9B-A78D-BEC4E6A49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GPT-3 (2020)</a:t>
            </a:r>
          </a:p>
          <a:p>
            <a:pPr lvl="1"/>
            <a:r>
              <a:rPr lang="en-US" altLang="ko-KR" dirty="0"/>
              <a:t>1,750</a:t>
            </a:r>
            <a:r>
              <a:rPr lang="ko-KR" altLang="en-US" dirty="0"/>
              <a:t>억 개의 파라미터로 구성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단일 모델 다중 작업 학습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몇 개의 예시를 주어 </a:t>
            </a:r>
            <a:r>
              <a:rPr lang="en-US" altLang="ko-KR" dirty="0"/>
              <a:t>(few-shot)</a:t>
            </a:r>
            <a:br>
              <a:rPr lang="en-US" altLang="ko-KR" dirty="0"/>
            </a:br>
            <a:r>
              <a:rPr lang="ko-KR" altLang="en-US" dirty="0"/>
              <a:t>새로운 요구사항 처리 가능성 확인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언어 지능의 범용성 확인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245969-DC23-41FB-B5CB-F8EC8C55C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8EE5-90D1-494E-993A-DCBB47F35FF0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CA7ED9-22C5-4D3B-B861-4784CEA169F7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arxiv.org/pdf/2005.14165.pdf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097EE73-59C9-4153-A7CF-119C780AD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755" y="622977"/>
            <a:ext cx="4579467" cy="5612046"/>
          </a:xfrm>
          <a:prstGeom prst="rect">
            <a:avLst/>
          </a:prstGeom>
        </p:spPr>
      </p:pic>
      <p:pic>
        <p:nvPicPr>
          <p:cNvPr id="4100" name="Picture 4" descr="Extrapolating to Unnatural Language Processing with GPT-3's In-context  Learning: The Good, the Bad, and the Mysterious | SAIL Blog">
            <a:extLst>
              <a:ext uri="{FF2B5EF4-FFF2-40B4-BE49-F238E27FC236}">
                <a16:creationId xmlns:a16="http://schemas.microsoft.com/office/drawing/2014/main" id="{1451CBBA-3324-4F9F-9868-F00DC718A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529" y="1558271"/>
            <a:ext cx="5890198" cy="374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GPT-3 and the Next Generation of AI-Powered Services | DataCamp">
            <a:extLst>
              <a:ext uri="{FF2B5EF4-FFF2-40B4-BE49-F238E27FC236}">
                <a16:creationId xmlns:a16="http://schemas.microsoft.com/office/drawing/2014/main" id="{F629B541-FA8A-4843-800F-8704F5045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529" y="2628503"/>
            <a:ext cx="6128034" cy="374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5205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AFEA85-733E-4496-A1FE-BDA87FD96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Large Language Model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E2E071-03D5-4D9B-A78D-BEC4E6A49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FLAN (2021)</a:t>
            </a:r>
          </a:p>
          <a:p>
            <a:pPr lvl="1"/>
            <a:r>
              <a:rPr lang="en-US" altLang="ko-KR" dirty="0"/>
              <a:t>1,370</a:t>
            </a:r>
            <a:r>
              <a:rPr lang="ko-KR" altLang="en-US" dirty="0"/>
              <a:t>억 개의 파라미터로 구성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단일 모델 다중 작업 학습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작업의 </a:t>
            </a:r>
            <a:r>
              <a:rPr lang="ko-KR" altLang="en-US" dirty="0" err="1"/>
              <a:t>지시문</a:t>
            </a:r>
            <a:r>
              <a:rPr lang="en-US" altLang="ko-KR" dirty="0"/>
              <a:t>(instruction)</a:t>
            </a:r>
            <a:r>
              <a:rPr lang="ko-KR" altLang="en-US" dirty="0"/>
              <a:t>을 추가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충분한 매개변수가 주어졌을 때</a:t>
            </a:r>
            <a:br>
              <a:rPr lang="en-US" altLang="ko-KR" dirty="0"/>
            </a:br>
            <a:r>
              <a:rPr lang="ko-KR" altLang="en-US" dirty="0"/>
              <a:t>서로 다른 </a:t>
            </a:r>
            <a:r>
              <a:rPr lang="en-US" altLang="ko-KR" dirty="0"/>
              <a:t>task</a:t>
            </a:r>
            <a:r>
              <a:rPr lang="ko-KR" altLang="en-US" dirty="0"/>
              <a:t> 사이의 </a:t>
            </a:r>
            <a:br>
              <a:rPr lang="en-US" altLang="ko-KR" dirty="0"/>
            </a:br>
            <a:r>
              <a:rPr lang="ko-KR" altLang="en-US" dirty="0" err="1"/>
              <a:t>통섭</a:t>
            </a:r>
            <a:r>
              <a:rPr lang="en-US" altLang="ko-KR" dirty="0"/>
              <a:t>(Consilience)</a:t>
            </a:r>
            <a:r>
              <a:rPr lang="ko-KR" altLang="en-US" dirty="0"/>
              <a:t> 현상 확인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245969-DC23-41FB-B5CB-F8EC8C55C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8EE5-90D1-494E-993A-DCBB47F35FF0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CF8066-2257-45A0-AC82-0708025A056A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arxiv.org/pdf/2109.01652.pdf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9354CD6-1045-4F53-8965-42319B2C0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000" y="0"/>
            <a:ext cx="4276775" cy="6858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26AE9D4-5FA1-49F8-9D25-DBDA12939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572" y="1787219"/>
            <a:ext cx="5055627" cy="303039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CBE163F-5CCA-4E42-8EC5-EE0083807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7398" y="3935506"/>
            <a:ext cx="4431214" cy="293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8316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1EE028-7FB4-4563-8CC7-EFDFAF82A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Large Language Model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D28A0A-24C7-4D7F-8EAA-20659CF75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InstructGPT</a:t>
            </a:r>
            <a:r>
              <a:rPr lang="en-US" altLang="ko-KR" dirty="0"/>
              <a:t> (2022)</a:t>
            </a:r>
          </a:p>
          <a:p>
            <a:pPr lvl="1"/>
            <a:r>
              <a:rPr lang="en-US" altLang="ko-KR" dirty="0"/>
              <a:t>1,750</a:t>
            </a:r>
            <a:r>
              <a:rPr lang="ko-KR" altLang="en-US" dirty="0"/>
              <a:t>억 개의 파라미터로 구성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강화학습으로 문장 생성 제어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8D3CEA-2BE7-4B72-A03F-49F78AFC6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8EE5-90D1-494E-993A-DCBB47F35FF0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04A14F-AC85-4031-86F0-8D966E99A932}"/>
              </a:ext>
            </a:extLst>
          </p:cNvPr>
          <p:cNvSpPr txBox="1"/>
          <p:nvPr/>
        </p:nvSpPr>
        <p:spPr>
          <a:xfrm>
            <a:off x="0" y="6488668"/>
            <a:ext cx="9395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Training_language_models_to_follow_instructions_with_human_feedback.pdf (openai.com)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29770F3-6371-456A-9426-A131A7470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048" y="33430"/>
            <a:ext cx="5128389" cy="64928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F5760BB-01F6-42E0-9E23-D66FC4698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787" y="1610568"/>
            <a:ext cx="6769650" cy="485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8033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BF2E82-344B-4448-A5E3-8CFE3955BE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FB2F87-7508-4D49-8A52-B5FD0A3F6E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Commercial LLM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881545-B359-489E-A82E-86A22E636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8EE5-90D1-494E-993A-DCBB47F35FF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7622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054117-FE20-49BF-A352-BCB5C286E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Commercial LLM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6CE2A6-E5C0-405C-ADAB-54AAAB44F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err="1"/>
              <a:t>ChatGPT</a:t>
            </a:r>
            <a:r>
              <a:rPr lang="en-US" altLang="ko-KR" dirty="0"/>
              <a:t> (2022)</a:t>
            </a:r>
          </a:p>
          <a:p>
            <a:r>
              <a:rPr lang="en-US" altLang="ko-KR" dirty="0"/>
              <a:t>GPT-4 (2023)</a:t>
            </a:r>
          </a:p>
          <a:p>
            <a:r>
              <a:rPr lang="en-US" altLang="ko-KR" dirty="0" err="1"/>
              <a:t>BingAI</a:t>
            </a:r>
            <a:r>
              <a:rPr lang="en-US" altLang="ko-KR" dirty="0"/>
              <a:t> (2023)</a:t>
            </a:r>
          </a:p>
          <a:p>
            <a:endParaRPr lang="en-US" altLang="ko-KR" dirty="0"/>
          </a:p>
          <a:p>
            <a:r>
              <a:rPr lang="en-US" altLang="ko-KR" dirty="0"/>
              <a:t>Bard (2023)</a:t>
            </a:r>
          </a:p>
          <a:p>
            <a:endParaRPr lang="en-US" altLang="ko-KR" dirty="0"/>
          </a:p>
          <a:p>
            <a:r>
              <a:rPr lang="en-US" altLang="ko-KR" dirty="0" err="1"/>
              <a:t>HyperClova</a:t>
            </a:r>
            <a:r>
              <a:rPr lang="en-US" altLang="ko-KR" dirty="0"/>
              <a:t>-X (2023)</a:t>
            </a:r>
          </a:p>
          <a:p>
            <a:endParaRPr lang="en-US" altLang="ko-KR" dirty="0"/>
          </a:p>
          <a:p>
            <a:r>
              <a:rPr lang="en-US" altLang="ko-KR" dirty="0"/>
              <a:t>And so on…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AC1A56-E2C7-4A9A-8493-BAD743A6C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8EE5-90D1-494E-993A-DCBB47F35FF0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1749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BF2E82-344B-4448-A5E3-8CFE3955BE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FB2F87-7508-4D49-8A52-B5FD0A3F6E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Open LLM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881545-B359-489E-A82E-86A22E636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8EE5-90D1-494E-993A-DCBB47F35FF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8728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0F8EA8-9C22-46ED-93FA-A8B828F25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 프로그램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29DC94-6478-4C78-886C-D6F3D6403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8EE5-90D1-494E-993A-DCBB47F35FF0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81C48A-30A1-4BEB-A0F4-03ABF67BC1B4}"/>
              </a:ext>
            </a:extLst>
          </p:cNvPr>
          <p:cNvSpPr txBox="1"/>
          <p:nvPr/>
        </p:nvSpPr>
        <p:spPr>
          <a:xfrm>
            <a:off x="2621559" y="3234058"/>
            <a:ext cx="1484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입력 데이터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A14E53B-EAD4-4952-9133-D334C830E329}"/>
              </a:ext>
            </a:extLst>
          </p:cNvPr>
          <p:cNvSpPr/>
          <p:nvPr/>
        </p:nvSpPr>
        <p:spPr>
          <a:xfrm>
            <a:off x="4555222" y="2737119"/>
            <a:ext cx="2223083" cy="1363211"/>
          </a:xfrm>
          <a:prstGeom prst="roundRect">
            <a:avLst/>
          </a:prstGeom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모델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41BBDF-7032-4E9B-9DEC-60EAEC160214}"/>
              </a:ext>
            </a:extLst>
          </p:cNvPr>
          <p:cNvSpPr txBox="1"/>
          <p:nvPr/>
        </p:nvSpPr>
        <p:spPr>
          <a:xfrm>
            <a:off x="7382311" y="3234058"/>
            <a:ext cx="1484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결과 데이터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0FAE0E0-BD9A-4F8A-A1AB-18440F119178}"/>
              </a:ext>
            </a:extLst>
          </p:cNvPr>
          <p:cNvCxnSpPr/>
          <p:nvPr/>
        </p:nvCxnSpPr>
        <p:spPr>
          <a:xfrm>
            <a:off x="4106411" y="3418724"/>
            <a:ext cx="4488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81D351D-44F9-41B2-83CF-91F567716396}"/>
              </a:ext>
            </a:extLst>
          </p:cNvPr>
          <p:cNvCxnSpPr>
            <a:cxnSpLocks/>
          </p:cNvCxnSpPr>
          <p:nvPr/>
        </p:nvCxnSpPr>
        <p:spPr>
          <a:xfrm flipV="1">
            <a:off x="6778305" y="3418724"/>
            <a:ext cx="6040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018351-03D1-4416-AD9C-9DC282729F78}"/>
              </a:ext>
            </a:extLst>
          </p:cNvPr>
          <p:cNvSpPr txBox="1"/>
          <p:nvPr/>
        </p:nvSpPr>
        <p:spPr>
          <a:xfrm>
            <a:off x="1073790" y="1580990"/>
            <a:ext cx="1484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1" dirty="0"/>
              <a:t>AI Program</a:t>
            </a:r>
            <a:endParaRPr lang="ko-KR" altLang="en-US" i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90E6EE0-5A62-4FFD-AC30-D75807C4F3DD}"/>
              </a:ext>
            </a:extLst>
          </p:cNvPr>
          <p:cNvSpPr/>
          <p:nvPr/>
        </p:nvSpPr>
        <p:spPr>
          <a:xfrm>
            <a:off x="3902979" y="4668684"/>
            <a:ext cx="3527570" cy="65843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기계 학습 알고리즘</a:t>
            </a: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44866343-E4A4-443A-8BC8-3FC208F724B2}"/>
              </a:ext>
            </a:extLst>
          </p:cNvPr>
          <p:cNvCxnSpPr>
            <a:cxnSpLocks/>
            <a:stCxn id="5" idx="2"/>
            <a:endCxn id="14" idx="1"/>
          </p:cNvCxnSpPr>
          <p:nvPr/>
        </p:nvCxnSpPr>
        <p:spPr>
          <a:xfrm rot="16200000" flipH="1">
            <a:off x="2936226" y="4031149"/>
            <a:ext cx="1394512" cy="5389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9B848B08-16D7-41CA-809A-E81A6504B5E5}"/>
              </a:ext>
            </a:extLst>
          </p:cNvPr>
          <p:cNvCxnSpPr>
            <a:cxnSpLocks/>
            <a:stCxn id="7" idx="2"/>
            <a:endCxn id="14" idx="3"/>
          </p:cNvCxnSpPr>
          <p:nvPr/>
        </p:nvCxnSpPr>
        <p:spPr>
          <a:xfrm rot="5400000">
            <a:off x="7080387" y="3953552"/>
            <a:ext cx="1394512" cy="6941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CC2E9B-9062-4A9A-9291-A08436265118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flipV="1">
            <a:off x="5666764" y="4100330"/>
            <a:ext cx="0" cy="568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030" name="Picture 6" descr="생일 맞이한 '페이커' 이상혁, 1억 원 상당 스포츠카 받았다">
            <a:extLst>
              <a:ext uri="{FF2B5EF4-FFF2-40B4-BE49-F238E27FC236}">
                <a16:creationId xmlns:a16="http://schemas.microsoft.com/office/drawing/2014/main" id="{15830483-1CCF-42BF-8C6D-4D328A543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62" y="2327212"/>
            <a:ext cx="2340080" cy="220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92744-0EEE-4F01-B1CD-1D2368DDBFC5}"/>
              </a:ext>
            </a:extLst>
          </p:cNvPr>
          <p:cNvSpPr txBox="1"/>
          <p:nvPr/>
        </p:nvSpPr>
        <p:spPr>
          <a:xfrm>
            <a:off x="216538" y="4530184"/>
            <a:ext cx="2317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젊은 나이에 무리한 신차 구매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3FFFFA2-1B3C-4A65-8598-11602899C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6536" y="1690688"/>
            <a:ext cx="2629267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716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14" grpId="0" animBg="1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054117-FE20-49BF-A352-BCB5C286E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 LLM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6CE2A6-E5C0-405C-ADAB-54AAAB44F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93021" cy="4351338"/>
          </a:xfrm>
        </p:spPr>
        <p:txBody>
          <a:bodyPr/>
          <a:lstStyle/>
          <a:p>
            <a:r>
              <a:rPr lang="en-US" altLang="ko-KR" dirty="0" err="1"/>
              <a:t>LLaMa</a:t>
            </a:r>
            <a:r>
              <a:rPr lang="en-US" altLang="ko-KR" dirty="0"/>
              <a:t> 1,2 (2022, 2023)</a:t>
            </a:r>
          </a:p>
          <a:p>
            <a:pPr lvl="1"/>
            <a:r>
              <a:rPr lang="ko-KR" altLang="en-US" dirty="0"/>
              <a:t>최대 </a:t>
            </a:r>
            <a:r>
              <a:rPr lang="en-US" altLang="ko-KR" dirty="0"/>
              <a:t>700</a:t>
            </a:r>
            <a:r>
              <a:rPr lang="ko-KR" altLang="en-US" dirty="0"/>
              <a:t>억 매개변수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Polyglot-ko (2022)</a:t>
            </a:r>
          </a:p>
          <a:p>
            <a:pPr lvl="1"/>
            <a:r>
              <a:rPr lang="ko-KR" altLang="en-US" dirty="0"/>
              <a:t>최대 </a:t>
            </a:r>
            <a:r>
              <a:rPr lang="en-US" altLang="ko-KR" dirty="0"/>
              <a:t>128</a:t>
            </a:r>
            <a:r>
              <a:rPr lang="ko-KR" altLang="en-US" dirty="0"/>
              <a:t>억 매개변수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AC1A56-E2C7-4A9A-8493-BAD743A6C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8EE5-90D1-494E-993A-DCBB47F35FF0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97815A-3427-40EE-8FAC-51DC79C9ACB6}"/>
              </a:ext>
            </a:extLst>
          </p:cNvPr>
          <p:cNvSpPr txBox="1"/>
          <p:nvPr/>
        </p:nvSpPr>
        <p:spPr>
          <a:xfrm>
            <a:off x="7859111" y="815701"/>
            <a:ext cx="17184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Alpaca</a:t>
            </a:r>
          </a:p>
          <a:p>
            <a:r>
              <a:rPr lang="en-US" altLang="ko-KR" dirty="0"/>
              <a:t>Vicuna</a:t>
            </a:r>
          </a:p>
          <a:p>
            <a:r>
              <a:rPr lang="en-US" altLang="ko-KR" dirty="0" err="1"/>
              <a:t>Guanacco</a:t>
            </a:r>
            <a:endParaRPr lang="en-US" altLang="ko-KR" dirty="0"/>
          </a:p>
          <a:p>
            <a:r>
              <a:rPr lang="en-US" altLang="ko-KR" dirty="0"/>
              <a:t>Platypus</a:t>
            </a:r>
          </a:p>
          <a:p>
            <a:r>
              <a:rPr lang="en-US" altLang="ko-KR" dirty="0" err="1"/>
              <a:t>OpenOrca</a:t>
            </a:r>
            <a:endParaRPr lang="en-US" altLang="ko-KR" dirty="0"/>
          </a:p>
          <a:p>
            <a:r>
              <a:rPr lang="en-US" altLang="ko-KR" dirty="0" err="1"/>
              <a:t>FashionGPT</a:t>
            </a:r>
            <a:endParaRPr lang="en-US" altLang="ko-KR" dirty="0"/>
          </a:p>
          <a:p>
            <a:r>
              <a:rPr lang="en-US" altLang="ko-KR" dirty="0"/>
              <a:t>LLaMa2-ko</a:t>
            </a:r>
          </a:p>
          <a:p>
            <a:r>
              <a:rPr lang="en-US" altLang="ko-KR" dirty="0"/>
              <a:t>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CA24EF-E77B-4635-9F4F-47D4C71F2EBD}"/>
              </a:ext>
            </a:extLst>
          </p:cNvPr>
          <p:cNvSpPr txBox="1"/>
          <p:nvPr/>
        </p:nvSpPr>
        <p:spPr>
          <a:xfrm>
            <a:off x="7859111" y="3752826"/>
            <a:ext cx="12691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KoAlpaca</a:t>
            </a:r>
            <a:endParaRPr lang="en-US" altLang="ko-KR" dirty="0"/>
          </a:p>
          <a:p>
            <a:r>
              <a:rPr lang="en-US" altLang="ko-KR" dirty="0"/>
              <a:t>KULLM</a:t>
            </a:r>
          </a:p>
          <a:p>
            <a:r>
              <a:rPr lang="en-US" altLang="ko-KR" dirty="0"/>
              <a:t>…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13F6831-845B-4911-BDB6-319CB102B459}"/>
              </a:ext>
            </a:extLst>
          </p:cNvPr>
          <p:cNvSpPr/>
          <p:nvPr/>
        </p:nvSpPr>
        <p:spPr>
          <a:xfrm>
            <a:off x="5510048" y="2041634"/>
            <a:ext cx="1718441" cy="2995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</a:rPr>
              <a:t>Instruction tuning</a:t>
            </a:r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749AAC6-48E2-4E3A-857D-BD9CEB237A45}"/>
              </a:ext>
            </a:extLst>
          </p:cNvPr>
          <p:cNvSpPr/>
          <p:nvPr/>
        </p:nvSpPr>
        <p:spPr>
          <a:xfrm>
            <a:off x="5510048" y="3985528"/>
            <a:ext cx="1718441" cy="2995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</a:rPr>
              <a:t>Instruction tuning</a:t>
            </a:r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4159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6B9687-B5F6-49A9-9EE3-C65D770CD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 LLM Leaderboard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82EC44-5146-4FFD-ABBC-1E19E2D06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8EE5-90D1-494E-993A-DCBB47F35FF0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18" name="내용 개체 틀 17">
            <a:extLst>
              <a:ext uri="{FF2B5EF4-FFF2-40B4-BE49-F238E27FC236}">
                <a16:creationId xmlns:a16="http://schemas.microsoft.com/office/drawing/2014/main" id="{97F80543-8127-4CBA-9802-8DEAD1B23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297909"/>
            <a:ext cx="10515600" cy="3692769"/>
          </a:xfr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7F756F5-ABD8-41C7-B15C-D1EB15B13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8472"/>
            <a:ext cx="12192000" cy="191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5552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6B9687-B5F6-49A9-9EE3-C65D770CD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 Ko-LLM Leaderboard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82EC44-5146-4FFD-ABBC-1E19E2D06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8EE5-90D1-494E-993A-DCBB47F35FF0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533956-84CD-4873-8EFD-A90B06A05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0448"/>
            <a:ext cx="12192000" cy="2387702"/>
          </a:xfrm>
          <a:prstGeom prst="rect">
            <a:avLst/>
          </a:prstGeom>
        </p:spPr>
      </p:pic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5345B376-6180-42AF-8051-D1060C455A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3823362"/>
            <a:ext cx="10515600" cy="3650858"/>
          </a:xfrm>
        </p:spPr>
      </p:pic>
    </p:spTree>
    <p:extLst>
      <p:ext uri="{BB962C8B-B14F-4D97-AF65-F5344CB8AC3E}">
        <p14:creationId xmlns:p14="http://schemas.microsoft.com/office/powerpoint/2010/main" val="42320292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BF2E82-344B-4448-A5E3-8CFE3955BE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FB2F87-7508-4D49-8A52-B5FD0A3F6E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Any Question?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881545-B359-489E-A82E-86A22E636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8EE5-90D1-494E-993A-DCBB47F35FF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3337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0F8EA8-9C22-46ED-93FA-A8B828F25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생성형 </a:t>
            </a:r>
            <a:r>
              <a:rPr lang="en-US" altLang="ko-KR" dirty="0"/>
              <a:t>AI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29DC94-6478-4C78-886C-D6F3D6403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8EE5-90D1-494E-993A-DCBB47F35FF0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81C48A-30A1-4BEB-A0F4-03ABF67BC1B4}"/>
              </a:ext>
            </a:extLst>
          </p:cNvPr>
          <p:cNvSpPr txBox="1"/>
          <p:nvPr/>
        </p:nvSpPr>
        <p:spPr>
          <a:xfrm>
            <a:off x="2621559" y="2693967"/>
            <a:ext cx="1484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사용자의 </a:t>
            </a:r>
            <a:br>
              <a:rPr lang="en-US" altLang="ko-KR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ko-KR" altLang="en-US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요구 사항</a:t>
            </a:r>
            <a:br>
              <a:rPr lang="en-US" altLang="ko-KR" dirty="0"/>
            </a:br>
            <a:r>
              <a:rPr lang="ko-KR" altLang="en-US" dirty="0"/>
              <a:t>입력 데이터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A14E53B-EAD4-4952-9133-D334C830E329}"/>
              </a:ext>
            </a:extLst>
          </p:cNvPr>
          <p:cNvSpPr/>
          <p:nvPr/>
        </p:nvSpPr>
        <p:spPr>
          <a:xfrm>
            <a:off x="4555222" y="2737119"/>
            <a:ext cx="2223083" cy="1363211"/>
          </a:xfrm>
          <a:prstGeom prst="roundRect">
            <a:avLst/>
          </a:prstGeom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모델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41BBDF-7032-4E9B-9DEC-60EAEC160214}"/>
              </a:ext>
            </a:extLst>
          </p:cNvPr>
          <p:cNvSpPr txBox="1"/>
          <p:nvPr/>
        </p:nvSpPr>
        <p:spPr>
          <a:xfrm>
            <a:off x="7382311" y="2940647"/>
            <a:ext cx="1484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C00000"/>
                </a:solidFill>
              </a:rPr>
              <a:t>비 정형</a:t>
            </a:r>
            <a:endParaRPr lang="en-US" altLang="ko-KR" dirty="0">
              <a:solidFill>
                <a:srgbClr val="C00000"/>
              </a:solidFill>
            </a:endParaRPr>
          </a:p>
          <a:p>
            <a:pPr algn="ctr"/>
            <a:r>
              <a:rPr lang="ko-KR" altLang="en-US" dirty="0"/>
              <a:t>결과 데이터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0FAE0E0-BD9A-4F8A-A1AB-18440F119178}"/>
              </a:ext>
            </a:extLst>
          </p:cNvPr>
          <p:cNvCxnSpPr/>
          <p:nvPr/>
        </p:nvCxnSpPr>
        <p:spPr>
          <a:xfrm>
            <a:off x="4106411" y="3418724"/>
            <a:ext cx="4488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81D351D-44F9-41B2-83CF-91F567716396}"/>
              </a:ext>
            </a:extLst>
          </p:cNvPr>
          <p:cNvCxnSpPr>
            <a:cxnSpLocks/>
          </p:cNvCxnSpPr>
          <p:nvPr/>
        </p:nvCxnSpPr>
        <p:spPr>
          <a:xfrm flipV="1">
            <a:off x="6778305" y="3418724"/>
            <a:ext cx="6040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018351-03D1-4416-AD9C-9DC282729F78}"/>
              </a:ext>
            </a:extLst>
          </p:cNvPr>
          <p:cNvSpPr txBox="1"/>
          <p:nvPr/>
        </p:nvSpPr>
        <p:spPr>
          <a:xfrm>
            <a:off x="1073790" y="1580990"/>
            <a:ext cx="1484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1" dirty="0"/>
              <a:t>AI Program</a:t>
            </a:r>
            <a:endParaRPr lang="ko-KR" altLang="en-US" i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90E6EE0-5A62-4FFD-AC30-D75807C4F3DD}"/>
              </a:ext>
            </a:extLst>
          </p:cNvPr>
          <p:cNvSpPr/>
          <p:nvPr/>
        </p:nvSpPr>
        <p:spPr>
          <a:xfrm>
            <a:off x="3902979" y="4668684"/>
            <a:ext cx="3527570" cy="65843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기계 학습 알고리즘</a:t>
            </a: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44866343-E4A4-443A-8BC8-3FC208F724B2}"/>
              </a:ext>
            </a:extLst>
          </p:cNvPr>
          <p:cNvCxnSpPr>
            <a:cxnSpLocks/>
            <a:stCxn id="5" idx="2"/>
            <a:endCxn id="14" idx="1"/>
          </p:cNvCxnSpPr>
          <p:nvPr/>
        </p:nvCxnSpPr>
        <p:spPr>
          <a:xfrm rot="16200000" flipH="1">
            <a:off x="2943180" y="4038102"/>
            <a:ext cx="1380605" cy="5389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9B848B08-16D7-41CA-809A-E81A6504B5E5}"/>
              </a:ext>
            </a:extLst>
          </p:cNvPr>
          <p:cNvCxnSpPr>
            <a:cxnSpLocks/>
            <a:stCxn id="7" idx="2"/>
            <a:endCxn id="14" idx="3"/>
          </p:cNvCxnSpPr>
          <p:nvPr/>
        </p:nvCxnSpPr>
        <p:spPr>
          <a:xfrm rot="5400000">
            <a:off x="7072181" y="3945346"/>
            <a:ext cx="1410924" cy="6941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CC2E9B-9062-4A9A-9291-A08436265118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flipV="1">
            <a:off x="5666764" y="4100330"/>
            <a:ext cx="0" cy="568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3FCBB1E8-1687-42C9-914F-CD5FE69BB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7163" y="1832016"/>
            <a:ext cx="3074566" cy="319396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84CBD81-DD97-4AE3-847E-96E494737118}"/>
              </a:ext>
            </a:extLst>
          </p:cNvPr>
          <p:cNvSpPr txBox="1"/>
          <p:nvPr/>
        </p:nvSpPr>
        <p:spPr>
          <a:xfrm>
            <a:off x="74451" y="2828834"/>
            <a:ext cx="2571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“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컴퓨터를 이용해 삶의 방정식을 푸는 르네상스 시대의 신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”</a:t>
            </a:r>
            <a:endParaRPr lang="ko-KR" altLang="en-US" dirty="0">
              <a:solidFill>
                <a:schemeClr val="accent6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89726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손흥민, 토트넘 캡틴 됐다… 그가 후배에게 밝힌 성공 비결은 '이것'">
            <a:extLst>
              <a:ext uri="{FF2B5EF4-FFF2-40B4-BE49-F238E27FC236}">
                <a16:creationId xmlns:a16="http://schemas.microsoft.com/office/drawing/2014/main" id="{A7DC9F49-3203-4522-B245-BB4A5ECD2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388" y="2075481"/>
            <a:ext cx="3016441" cy="337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00F8EA8-9C22-46ED-93FA-A8B828F25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29DC94-6478-4C78-886C-D6F3D6403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8EE5-90D1-494E-993A-DCBB47F35FF0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81C48A-30A1-4BEB-A0F4-03ABF67BC1B4}"/>
              </a:ext>
            </a:extLst>
          </p:cNvPr>
          <p:cNvSpPr txBox="1"/>
          <p:nvPr/>
        </p:nvSpPr>
        <p:spPr>
          <a:xfrm>
            <a:off x="2621559" y="2390111"/>
            <a:ext cx="1484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사용자의 </a:t>
            </a:r>
            <a:br>
              <a:rPr lang="en-US" altLang="ko-KR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ko-KR" altLang="en-US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요구 사항 문장</a:t>
            </a:r>
            <a:br>
              <a:rPr lang="en-US" altLang="ko-KR" dirty="0"/>
            </a:br>
            <a:r>
              <a:rPr lang="ko-KR" altLang="en-US" dirty="0"/>
              <a:t>입력 데이터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A14E53B-EAD4-4952-9133-D334C830E329}"/>
              </a:ext>
            </a:extLst>
          </p:cNvPr>
          <p:cNvSpPr/>
          <p:nvPr/>
        </p:nvSpPr>
        <p:spPr>
          <a:xfrm>
            <a:off x="4555222" y="2737119"/>
            <a:ext cx="2223083" cy="1363211"/>
          </a:xfrm>
          <a:prstGeom prst="roundRect">
            <a:avLst/>
          </a:prstGeom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모델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41BBDF-7032-4E9B-9DEC-60EAEC160214}"/>
              </a:ext>
            </a:extLst>
          </p:cNvPr>
          <p:cNvSpPr txBox="1"/>
          <p:nvPr/>
        </p:nvSpPr>
        <p:spPr>
          <a:xfrm>
            <a:off x="7382311" y="2940647"/>
            <a:ext cx="1484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C00000"/>
                </a:solidFill>
              </a:rPr>
              <a:t>문장</a:t>
            </a:r>
            <a:endParaRPr lang="en-US" altLang="ko-KR" dirty="0">
              <a:solidFill>
                <a:srgbClr val="C00000"/>
              </a:solidFill>
            </a:endParaRPr>
          </a:p>
          <a:p>
            <a:pPr algn="ctr"/>
            <a:r>
              <a:rPr lang="ko-KR" altLang="en-US" dirty="0"/>
              <a:t>결과 데이터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0FAE0E0-BD9A-4F8A-A1AB-18440F119178}"/>
              </a:ext>
            </a:extLst>
          </p:cNvPr>
          <p:cNvCxnSpPr/>
          <p:nvPr/>
        </p:nvCxnSpPr>
        <p:spPr>
          <a:xfrm>
            <a:off x="4106411" y="3418724"/>
            <a:ext cx="4488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81D351D-44F9-41B2-83CF-91F567716396}"/>
              </a:ext>
            </a:extLst>
          </p:cNvPr>
          <p:cNvCxnSpPr>
            <a:cxnSpLocks/>
          </p:cNvCxnSpPr>
          <p:nvPr/>
        </p:nvCxnSpPr>
        <p:spPr>
          <a:xfrm flipV="1">
            <a:off x="6778305" y="3418724"/>
            <a:ext cx="6040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018351-03D1-4416-AD9C-9DC282729F78}"/>
              </a:ext>
            </a:extLst>
          </p:cNvPr>
          <p:cNvSpPr txBox="1"/>
          <p:nvPr/>
        </p:nvSpPr>
        <p:spPr>
          <a:xfrm>
            <a:off x="1073790" y="1580990"/>
            <a:ext cx="1484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1" dirty="0"/>
              <a:t>AI Program</a:t>
            </a:r>
            <a:endParaRPr lang="ko-KR" altLang="en-US" i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90E6EE0-5A62-4FFD-AC30-D75807C4F3DD}"/>
              </a:ext>
            </a:extLst>
          </p:cNvPr>
          <p:cNvSpPr/>
          <p:nvPr/>
        </p:nvSpPr>
        <p:spPr>
          <a:xfrm>
            <a:off x="3902979" y="4668684"/>
            <a:ext cx="3527570" cy="65843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기계 학습 알고리즘</a:t>
            </a: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44866343-E4A4-443A-8BC8-3FC208F724B2}"/>
              </a:ext>
            </a:extLst>
          </p:cNvPr>
          <p:cNvCxnSpPr>
            <a:cxnSpLocks/>
            <a:stCxn id="5" idx="2"/>
            <a:endCxn id="14" idx="1"/>
          </p:cNvCxnSpPr>
          <p:nvPr/>
        </p:nvCxnSpPr>
        <p:spPr>
          <a:xfrm rot="16200000" flipH="1">
            <a:off x="2929751" y="4024674"/>
            <a:ext cx="1407462" cy="5389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9B848B08-16D7-41CA-809A-E81A6504B5E5}"/>
              </a:ext>
            </a:extLst>
          </p:cNvPr>
          <p:cNvCxnSpPr>
            <a:cxnSpLocks/>
            <a:stCxn id="7" idx="2"/>
            <a:endCxn id="14" idx="3"/>
          </p:cNvCxnSpPr>
          <p:nvPr/>
        </p:nvCxnSpPr>
        <p:spPr>
          <a:xfrm rot="5400000">
            <a:off x="7072181" y="3945346"/>
            <a:ext cx="1410924" cy="6941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CC2E9B-9062-4A9A-9291-A08436265118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flipV="1">
            <a:off x="5666764" y="4100330"/>
            <a:ext cx="0" cy="568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84CBD81-DD97-4AE3-847E-96E494737118}"/>
              </a:ext>
            </a:extLst>
          </p:cNvPr>
          <p:cNvSpPr txBox="1"/>
          <p:nvPr/>
        </p:nvSpPr>
        <p:spPr>
          <a:xfrm>
            <a:off x="74451" y="2828834"/>
            <a:ext cx="25712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“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최근 토트넘의 </a:t>
            </a:r>
            <a:b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프리미어리그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위 </a:t>
            </a:r>
            <a:b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달성에 대해 찬사를 </a:t>
            </a:r>
            <a:b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보내는 시를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줄 </a:t>
            </a:r>
            <a:b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이내로 작성해줘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”</a:t>
            </a:r>
            <a:endParaRPr lang="ko-KR" altLang="en-US" dirty="0">
              <a:solidFill>
                <a:schemeClr val="accent6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514812-4F08-4194-B203-6FD09536853B}"/>
              </a:ext>
            </a:extLst>
          </p:cNvPr>
          <p:cNvSpPr txBox="1"/>
          <p:nvPr/>
        </p:nvSpPr>
        <p:spPr>
          <a:xfrm>
            <a:off x="8915401" y="1519876"/>
            <a:ext cx="3102428" cy="3970318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“</a:t>
            </a:r>
            <a:r>
              <a:rPr lang="ko-KR" altLang="en-US" dirty="0"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토트넘의 위대한 승리를 </a:t>
            </a:r>
            <a:br>
              <a:rPr lang="en-US" altLang="ko-KR" dirty="0"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</a:br>
            <a:r>
              <a:rPr lang="ko-KR" altLang="en-US" dirty="0"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축하합니다</a:t>
            </a:r>
            <a:r>
              <a:rPr lang="en-US" altLang="ko-KR" dirty="0"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,</a:t>
            </a:r>
          </a:p>
          <a:p>
            <a:pPr algn="ctr"/>
            <a:endParaRPr lang="en-US" altLang="ko-KR" dirty="0">
              <a:latin typeface="KoPubWorld바탕체 Bold" panose="00000800000000000000" pitchFamily="2" charset="-127"/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  <a:p>
            <a:pPr algn="ctr"/>
            <a:r>
              <a:rPr lang="ko-KR" altLang="en-US" dirty="0"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프리미어리그 </a:t>
            </a:r>
            <a:r>
              <a:rPr lang="en-US" altLang="ko-KR" dirty="0"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1</a:t>
            </a:r>
            <a:r>
              <a:rPr lang="ko-KR" altLang="en-US" dirty="0"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위</a:t>
            </a:r>
            <a:r>
              <a:rPr lang="en-US" altLang="ko-KR" dirty="0"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, </a:t>
            </a:r>
            <a:br>
              <a:rPr lang="en-US" altLang="ko-KR" dirty="0"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</a:br>
            <a:r>
              <a:rPr lang="ko-KR" altLang="en-US" dirty="0"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영광스런 순발력을 보여줘</a:t>
            </a:r>
            <a:r>
              <a:rPr lang="en-US" altLang="ko-KR" dirty="0"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!</a:t>
            </a:r>
          </a:p>
          <a:p>
            <a:pPr algn="ctr"/>
            <a:endParaRPr lang="en-US" altLang="ko-KR" dirty="0">
              <a:latin typeface="KoPubWorld바탕체 Bold" panose="00000800000000000000" pitchFamily="2" charset="-127"/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  <a:p>
            <a:pPr algn="ctr"/>
            <a:r>
              <a:rPr lang="ko-KR" altLang="en-US" dirty="0"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맨체스터를 넘어 달린 </a:t>
            </a:r>
            <a:br>
              <a:rPr lang="en-US" altLang="ko-KR" dirty="0"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</a:br>
            <a:r>
              <a:rPr lang="ko-KR" altLang="en-US" dirty="0"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승리의 꿈</a:t>
            </a:r>
            <a:r>
              <a:rPr lang="en-US" altLang="ko-KR" dirty="0"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,</a:t>
            </a:r>
          </a:p>
          <a:p>
            <a:pPr algn="ctr"/>
            <a:endParaRPr lang="en-US" altLang="ko-KR" dirty="0">
              <a:latin typeface="KoPubWorld바탕체 Bold" panose="00000800000000000000" pitchFamily="2" charset="-127"/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  <a:p>
            <a:pPr algn="ctr"/>
            <a:r>
              <a:rPr lang="ko-KR" altLang="en-US" dirty="0"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팬들의 응원이 </a:t>
            </a:r>
            <a:br>
              <a:rPr lang="en-US" altLang="ko-KR" dirty="0"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</a:br>
            <a:r>
              <a:rPr lang="ko-KR" altLang="en-US" dirty="0"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뒷받침해주는 힘</a:t>
            </a:r>
            <a:r>
              <a:rPr lang="en-US" altLang="ko-KR" dirty="0"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!</a:t>
            </a:r>
          </a:p>
          <a:p>
            <a:pPr algn="ctr"/>
            <a:endParaRPr lang="en-US" altLang="ko-KR" dirty="0">
              <a:latin typeface="KoPubWorld바탕체 Bold" panose="00000800000000000000" pitchFamily="2" charset="-127"/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  <a:p>
            <a:pPr algn="ctr"/>
            <a:r>
              <a:rPr lang="ko-KR" altLang="en-US" dirty="0"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이길 준비가 된 </a:t>
            </a:r>
            <a:br>
              <a:rPr lang="en-US" altLang="ko-KR" dirty="0"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</a:br>
            <a:r>
              <a:rPr lang="ko-KR" altLang="en-US" dirty="0"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리더십을 믿습니다</a:t>
            </a:r>
            <a:r>
              <a:rPr lang="en-US" altLang="ko-KR" dirty="0"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.”</a:t>
            </a:r>
            <a:endParaRPr lang="ko-KR" altLang="en-US" dirty="0">
              <a:latin typeface="KoPubWorld바탕체 Bold" panose="00000800000000000000" pitchFamily="2" charset="-127"/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77098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785DBD-AE30-47B6-8B7F-080797FCA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0659A6-CA84-4E6F-A17C-12E192F15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8EE5-90D1-494E-993A-DCBB47F35FF0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6FE04C-5BB1-478A-984D-9A43CDA884BD}"/>
              </a:ext>
            </a:extLst>
          </p:cNvPr>
          <p:cNvSpPr txBox="1"/>
          <p:nvPr/>
        </p:nvSpPr>
        <p:spPr>
          <a:xfrm>
            <a:off x="2362671" y="2223444"/>
            <a:ext cx="774116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accent3">
                    <a:lumMod val="50000"/>
                  </a:schemeClr>
                </a:solidFill>
              </a:rPr>
              <a:t>Large</a:t>
            </a:r>
            <a:r>
              <a:rPr lang="en-US" altLang="ko-KR" sz="6000" dirty="0"/>
              <a:t> </a:t>
            </a:r>
            <a:r>
              <a:rPr lang="en-US" altLang="ko-KR" sz="6000" dirty="0">
                <a:solidFill>
                  <a:srgbClr val="7030A0"/>
                </a:solidFill>
              </a:rPr>
              <a:t>Language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0F1E9E-9B7D-4664-AAD4-49E22FEE9927}"/>
              </a:ext>
            </a:extLst>
          </p:cNvPr>
          <p:cNvSpPr txBox="1"/>
          <p:nvPr/>
        </p:nvSpPr>
        <p:spPr>
          <a:xfrm>
            <a:off x="3044212" y="3499247"/>
            <a:ext cx="60997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accent3">
                    <a:lumMod val="50000"/>
                  </a:schemeClr>
                </a:solidFill>
              </a:rPr>
              <a:t>초거대</a:t>
            </a:r>
            <a:r>
              <a:rPr lang="ko-KR" altLang="en-US" sz="6000" dirty="0"/>
              <a:t> </a:t>
            </a:r>
            <a:r>
              <a:rPr lang="ko-KR" altLang="en-US" sz="6000" dirty="0">
                <a:solidFill>
                  <a:srgbClr val="7030A0"/>
                </a:solidFill>
              </a:rPr>
              <a:t>언어 모델</a:t>
            </a:r>
          </a:p>
        </p:txBody>
      </p:sp>
    </p:spTree>
    <p:extLst>
      <p:ext uri="{BB962C8B-B14F-4D97-AF65-F5344CB8AC3E}">
        <p14:creationId xmlns:p14="http://schemas.microsoft.com/office/powerpoint/2010/main" val="23800595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BF2E82-344B-4448-A5E3-8CFE3955BE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FB2F87-7508-4D49-8A52-B5FD0A3F6E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Language Model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881545-B359-489E-A82E-86A22E636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8EE5-90D1-494E-993A-DCBB47F35FF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8560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5FB161-F86B-4F76-A7C9-CC348D455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Language Model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9318A4-BB7A-4A85-9EF6-61C97E5B7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토큰</a:t>
            </a:r>
            <a:r>
              <a:rPr lang="en-US" altLang="ko-KR" dirty="0"/>
              <a:t>(token)</a:t>
            </a:r>
            <a:r>
              <a:rPr lang="ko-KR" altLang="en-US" dirty="0"/>
              <a:t> 간의 관계를 이용하여 예측하는 모델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8F86D8-A59B-45C3-BCF4-234EEB0FC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8EE5-90D1-494E-993A-DCBB47F35FF0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488107A-A957-46B9-A484-B866F8245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5" y="2785121"/>
            <a:ext cx="11784070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111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5FB161-F86B-4F76-A7C9-CC348D455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Language Model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9318A4-BB7A-4A85-9EF6-61C97E5B7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토큰</a:t>
            </a:r>
            <a:r>
              <a:rPr lang="en-US" altLang="ko-KR" dirty="0"/>
              <a:t>(token)</a:t>
            </a:r>
            <a:r>
              <a:rPr lang="ko-KR" altLang="en-US" dirty="0"/>
              <a:t> 간의 관계를 이용하여 예측하는 모델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8F86D8-A59B-45C3-BCF4-234EEB0FC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8EE5-90D1-494E-993A-DCBB47F35FF0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427862-DF99-41C4-94EA-75D3BBE2C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124" y="2376713"/>
            <a:ext cx="5835852" cy="438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2163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5FB161-F86B-4F76-A7C9-CC348D455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Language Model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9318A4-BB7A-4A85-9EF6-61C97E5B7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토큰</a:t>
            </a:r>
            <a:r>
              <a:rPr lang="en-US" altLang="ko-KR" dirty="0"/>
              <a:t>(token)</a:t>
            </a:r>
            <a:r>
              <a:rPr lang="ko-KR" altLang="en-US" dirty="0"/>
              <a:t> 간의 관계를 이용하여 예측하는 모델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8F86D8-A59B-45C3-BCF4-234EEB0FC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8EE5-90D1-494E-993A-DCBB47F35FF0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3074" name="Picture 2" descr="Language Modeling Approaches">
            <a:extLst>
              <a:ext uri="{FF2B5EF4-FFF2-40B4-BE49-F238E27FC236}">
                <a16:creationId xmlns:a16="http://schemas.microsoft.com/office/drawing/2014/main" id="{DAAE7F2D-C6D8-4491-B3C5-40338139D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294" y="2512219"/>
            <a:ext cx="9144000" cy="366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17F06F-5B8B-4FCD-A9D3-91E960353EB7}"/>
              </a:ext>
            </a:extLst>
          </p:cNvPr>
          <p:cNvSpPr txBox="1"/>
          <p:nvPr/>
        </p:nvSpPr>
        <p:spPr>
          <a:xfrm>
            <a:off x="753035" y="6604084"/>
            <a:ext cx="112619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hlinkClick r:id="rId3"/>
              </a:rPr>
              <a:t>Overview of Large Language Models: From Transformer Architecture to Prompt Engineering (holisticai.com)</a:t>
            </a:r>
            <a:endParaRPr lang="ko-KR" altLang="en-US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8AED09-102C-4889-8007-368244754951}"/>
              </a:ext>
            </a:extLst>
          </p:cNvPr>
          <p:cNvSpPr txBox="1"/>
          <p:nvPr/>
        </p:nvSpPr>
        <p:spPr>
          <a:xfrm>
            <a:off x="218442" y="5088488"/>
            <a:ext cx="1484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입력 데이터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39597D-9390-4C5D-AB22-1E2A64AAB833}"/>
              </a:ext>
            </a:extLst>
          </p:cNvPr>
          <p:cNvSpPr txBox="1"/>
          <p:nvPr/>
        </p:nvSpPr>
        <p:spPr>
          <a:xfrm>
            <a:off x="218442" y="2836952"/>
            <a:ext cx="1484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결과 데이터</a:t>
            </a:r>
          </a:p>
        </p:txBody>
      </p:sp>
    </p:spTree>
    <p:extLst>
      <p:ext uri="{BB962C8B-B14F-4D97-AF65-F5344CB8AC3E}">
        <p14:creationId xmlns:p14="http://schemas.microsoft.com/office/powerpoint/2010/main" val="13070720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C93C"/>
      </a:accent1>
      <a:accent2>
        <a:srgbClr val="DBF6E9"/>
      </a:accent2>
      <a:accent3>
        <a:srgbClr val="9DDFD3"/>
      </a:accent3>
      <a:accent4>
        <a:srgbClr val="31326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pub">
      <a:majorFont>
        <a:latin typeface="KoPubWorld돋움체_Pro Bold"/>
        <a:ea typeface="KoPubWorld돋움체_Pro Bold"/>
        <a:cs typeface=""/>
      </a:majorFont>
      <a:minorFont>
        <a:latin typeface="KoPubWorld돋움체_Pro Medium"/>
        <a:ea typeface="KoPubWorld돋움체_Pro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9CBCEA0447B9A4B85B57EC21892553C" ma:contentTypeVersion="12" ma:contentTypeDescription="새 문서를 만듭니다." ma:contentTypeScope="" ma:versionID="ff3ee406058343a6cf0f8232d3ebde84">
  <xsd:schema xmlns:xsd="http://www.w3.org/2001/XMLSchema" xmlns:xs="http://www.w3.org/2001/XMLSchema" xmlns:p="http://schemas.microsoft.com/office/2006/metadata/properties" xmlns:ns3="7f54d80b-bbf9-496e-b309-84ee45432ba1" xmlns:ns4="15c2b188-a25e-48b2-8ce7-dc3138906521" targetNamespace="http://schemas.microsoft.com/office/2006/metadata/properties" ma:root="true" ma:fieldsID="15812c1188d05dc797eff16b467a580c" ns3:_="" ns4:_="">
    <xsd:import namespace="7f54d80b-bbf9-496e-b309-84ee45432ba1"/>
    <xsd:import namespace="15c2b188-a25e-48b2-8ce7-dc3138906521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Locatio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54d80b-bbf9-496e-b309-84ee45432ba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공유 대상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세부 정보 공유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힌트 해시 공유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c2b188-a25e-48b2-8ce7-dc31389065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35D871C-8E69-4025-91CB-8099C51F5A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0DBEC66-DF28-4D6A-8B9A-A63D9338AE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f54d80b-bbf9-496e-b309-84ee45432ba1"/>
    <ds:schemaRef ds:uri="15c2b188-a25e-48b2-8ce7-dc31389065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BF5EBC0-7C0B-4CEA-B548-3350383D07BA}">
  <ds:schemaRefs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www.w3.org/XML/1998/namespace"/>
    <ds:schemaRef ds:uri="http://schemas.openxmlformats.org/package/2006/metadata/core-properties"/>
    <ds:schemaRef ds:uri="http://purl.org/dc/terms/"/>
    <ds:schemaRef ds:uri="15c2b188-a25e-48b2-8ce7-dc3138906521"/>
    <ds:schemaRef ds:uri="7f54d80b-bbf9-496e-b309-84ee45432ba1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10341</TotalTime>
  <Words>459</Words>
  <Application>Microsoft Office PowerPoint</Application>
  <PresentationFormat>와이드스크린</PresentationFormat>
  <Paragraphs>143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G마켓 산스 TTF Medium</vt:lpstr>
      <vt:lpstr>KoPubWorld돋움체 Bold</vt:lpstr>
      <vt:lpstr>KoPubWorld돋움체 Medium</vt:lpstr>
      <vt:lpstr>KoPubWorld돋움체_Pro Medium</vt:lpstr>
      <vt:lpstr>KoPubWorld바탕체 Bold</vt:lpstr>
      <vt:lpstr>맑은 고딕</vt:lpstr>
      <vt:lpstr>Arial</vt:lpstr>
      <vt:lpstr>Office 테마</vt:lpstr>
      <vt:lpstr>LLM</vt:lpstr>
      <vt:lpstr>인공지능 프로그램</vt:lpstr>
      <vt:lpstr>생성형 AI</vt:lpstr>
      <vt:lpstr>LLM</vt:lpstr>
      <vt:lpstr>LLM</vt:lpstr>
      <vt:lpstr>Language Model</vt:lpstr>
      <vt:lpstr>Language Model</vt:lpstr>
      <vt:lpstr>Language Model</vt:lpstr>
      <vt:lpstr>Language Model</vt:lpstr>
      <vt:lpstr>Language Model</vt:lpstr>
      <vt:lpstr>Language Model</vt:lpstr>
      <vt:lpstr>Language Model</vt:lpstr>
      <vt:lpstr>Large Language Model</vt:lpstr>
      <vt:lpstr>Large Language Model</vt:lpstr>
      <vt:lpstr>Large Language Model</vt:lpstr>
      <vt:lpstr>Large Language Model</vt:lpstr>
      <vt:lpstr>Commercial LLM</vt:lpstr>
      <vt:lpstr>Commercial LLM</vt:lpstr>
      <vt:lpstr>Open LLM</vt:lpstr>
      <vt:lpstr>Open LLM</vt:lpstr>
      <vt:lpstr>Open LLM Leaderboard</vt:lpstr>
      <vt:lpstr>Open Ko-LLM Leaderboard</vt:lpstr>
      <vt:lpstr>Any Question?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MRC</dc:title>
  <dc:creator>이태민</dc:creator>
  <cp:lastModifiedBy>태민 이</cp:lastModifiedBy>
  <cp:revision>124</cp:revision>
  <dcterms:created xsi:type="dcterms:W3CDTF">2021-03-24T07:08:28Z</dcterms:created>
  <dcterms:modified xsi:type="dcterms:W3CDTF">2023-10-11T09:06:28Z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0x010100C9CBCEA0447B9A4B85B57EC21892553C</vt:lpwstr>
  </property>
</Properties>
</file>